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84" r:id="rId3"/>
    <p:sldId id="285" r:id="rId4"/>
    <p:sldId id="292" r:id="rId5"/>
    <p:sldId id="300" r:id="rId6"/>
    <p:sldId id="304" r:id="rId7"/>
    <p:sldId id="305" r:id="rId8"/>
    <p:sldId id="288" r:id="rId9"/>
    <p:sldId id="309" r:id="rId10"/>
    <p:sldId id="311" r:id="rId11"/>
    <p:sldId id="310" r:id="rId12"/>
    <p:sldId id="303" r:id="rId13"/>
    <p:sldId id="308" r:id="rId14"/>
    <p:sldId id="297" r:id="rId15"/>
    <p:sldId id="291" r:id="rId16"/>
    <p:sldId id="282" r:id="rId17"/>
    <p:sldId id="283" r:id="rId18"/>
  </p:sldIdLst>
  <p:sldSz cx="9144000" cy="5143500" type="screen16x9"/>
  <p:notesSz cx="6858000" cy="9144000"/>
  <p:embeddedFontLst>
    <p:embeddedFont>
      <p:font typeface="Fira Code Medium" panose="020B0809050000020004" pitchFamily="49" charset="0"/>
      <p:regular r:id="rId20"/>
    </p:embeddedFont>
    <p:embeddedFont>
      <p:font typeface="Lato" panose="020F0502020204030203" pitchFamily="34" charset="0"/>
      <p:regular r:id="rId21"/>
      <p:bold r:id="rId22"/>
      <p:italic r:id="rId23"/>
      <p:boldItalic r:id="rId24"/>
    </p:embeddedFont>
    <p:embeddedFont>
      <p:font typeface="Montserrat" panose="000005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90CD"/>
    <a:srgbClr val="1B21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71" d="100"/>
          <a:sy n="171" d="100"/>
        </p:scale>
        <p:origin x="57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23170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867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3. Example a Page that edits</a:t>
            </a:r>
            <a:r>
              <a:rPr lang="en-GB" baseline="0" dirty="0"/>
              <a:t> user profiles should not call a function in the </a:t>
            </a:r>
            <a:r>
              <a:rPr lang="en-GB" baseline="0" dirty="0" err="1"/>
              <a:t>InvoiceManage</a:t>
            </a:r>
            <a:r>
              <a:rPr lang="en-GB" baseline="0" dirty="0"/>
              <a:t> if there is a business necessity to interact then the </a:t>
            </a:r>
            <a:r>
              <a:rPr lang="en-GB" baseline="0" dirty="0" err="1"/>
              <a:t>UserManager</a:t>
            </a:r>
            <a:r>
              <a:rPr lang="en-GB" baseline="0" dirty="0"/>
              <a:t> should deal with that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9762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b2f891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b2f891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3610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5e3d9cc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5e3d9cc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677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3688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5 let the Widgets rule not some central state machine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5125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Allows the access to registered objects from anywhere in the App</a:t>
            </a:r>
          </a:p>
          <a:p>
            <a:r>
              <a:rPr lang="en-GB" dirty="0"/>
              <a:t>Objects can be registered with their super type so that the concrete implementation can be exchanged any time.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8375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Allows the access to registered objects from anywhere in the App</a:t>
            </a:r>
          </a:p>
          <a:p>
            <a:r>
              <a:rPr lang="en-GB" dirty="0"/>
              <a:t>Objects can be registered with their super type so that the concrete implementation can be exchanged any time.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4692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If</a:t>
            </a:r>
            <a:r>
              <a:rPr lang="de-DE" dirty="0"/>
              <a:t> you </a:t>
            </a:r>
            <a:r>
              <a:rPr lang="de-DE" dirty="0" err="1"/>
              <a:t>love</a:t>
            </a:r>
            <a:r>
              <a:rPr lang="de-DE" dirty="0"/>
              <a:t> Streams there </a:t>
            </a:r>
            <a:r>
              <a:rPr lang="de-DE" dirty="0" err="1"/>
              <a:t>is</a:t>
            </a:r>
            <a:r>
              <a:rPr lang="de-DE" dirty="0"/>
              <a:t> also a </a:t>
            </a:r>
            <a:r>
              <a:rPr lang="de-DE" dirty="0" err="1"/>
              <a:t>package</a:t>
            </a:r>
            <a:r>
              <a:rPr lang="de-DE" dirty="0"/>
              <a:t> called </a:t>
            </a:r>
            <a:r>
              <a:rPr lang="de-DE" dirty="0" err="1"/>
              <a:t>rx_command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5045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If</a:t>
            </a:r>
            <a:r>
              <a:rPr lang="de-DE" dirty="0"/>
              <a:t> you </a:t>
            </a:r>
            <a:r>
              <a:rPr lang="de-DE" dirty="0" err="1"/>
              <a:t>love</a:t>
            </a:r>
            <a:r>
              <a:rPr lang="de-DE" dirty="0"/>
              <a:t> Streams there </a:t>
            </a:r>
            <a:r>
              <a:rPr lang="de-DE" dirty="0" err="1"/>
              <a:t>is</a:t>
            </a:r>
            <a:r>
              <a:rPr lang="de-DE" dirty="0"/>
              <a:t> also a </a:t>
            </a:r>
            <a:r>
              <a:rPr lang="de-DE" dirty="0" err="1"/>
              <a:t>package</a:t>
            </a:r>
            <a:r>
              <a:rPr lang="de-DE" dirty="0"/>
              <a:t> called </a:t>
            </a:r>
            <a:r>
              <a:rPr lang="de-DE" dirty="0" err="1"/>
              <a:t>rx_command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2500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If</a:t>
            </a:r>
            <a:r>
              <a:rPr lang="de-DE" dirty="0"/>
              <a:t> you </a:t>
            </a:r>
            <a:r>
              <a:rPr lang="de-DE" dirty="0" err="1"/>
              <a:t>love</a:t>
            </a:r>
            <a:r>
              <a:rPr lang="de-DE" dirty="0"/>
              <a:t> Streams there </a:t>
            </a:r>
            <a:r>
              <a:rPr lang="de-DE" dirty="0" err="1"/>
              <a:t>is</a:t>
            </a:r>
            <a:r>
              <a:rPr lang="de-DE" dirty="0"/>
              <a:t> also a </a:t>
            </a:r>
            <a:r>
              <a:rPr lang="de-DE" dirty="0" err="1"/>
              <a:t>package</a:t>
            </a:r>
            <a:r>
              <a:rPr lang="de-DE" dirty="0"/>
              <a:t> called </a:t>
            </a:r>
            <a:r>
              <a:rPr lang="de-DE" dirty="0" err="1"/>
              <a:t>rx_command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8127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If</a:t>
            </a:r>
            <a:r>
              <a:rPr lang="de-DE" dirty="0"/>
              <a:t> you </a:t>
            </a:r>
            <a:r>
              <a:rPr lang="de-DE" dirty="0" err="1"/>
              <a:t>love</a:t>
            </a:r>
            <a:r>
              <a:rPr lang="de-DE" dirty="0"/>
              <a:t> Streams there </a:t>
            </a:r>
            <a:r>
              <a:rPr lang="de-DE" dirty="0" err="1"/>
              <a:t>is</a:t>
            </a:r>
            <a:r>
              <a:rPr lang="de-DE" dirty="0"/>
              <a:t> also a </a:t>
            </a:r>
            <a:r>
              <a:rPr lang="de-DE" dirty="0" err="1"/>
              <a:t>package</a:t>
            </a:r>
            <a:r>
              <a:rPr lang="de-DE" dirty="0"/>
              <a:t> called </a:t>
            </a:r>
            <a:r>
              <a:rPr lang="de-DE" dirty="0" err="1"/>
              <a:t>rx_command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5198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rkharts.net/apps/blo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ub.dev/packages/flutter_command" TargetMode="External"/><Relationship Id="rId5" Type="http://schemas.openxmlformats.org/officeDocument/2006/relationships/hyperlink" Target="https://pub.dev/packages/get_it_mixin" TargetMode="External"/><Relationship Id="rId4" Type="http://schemas.openxmlformats.org/officeDocument/2006/relationships/hyperlink" Target="https://pub.dev/packages/get_it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186751" y="1578400"/>
            <a:ext cx="5773003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RVMS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/>
              <a:t>A practical reactive </a:t>
            </a:r>
            <a:r>
              <a:rPr lang="en-GB" sz="2000" dirty="0"/>
              <a:t>architecture</a:t>
            </a:r>
            <a:r>
              <a:rPr lang="de-DE" sz="2000" dirty="0"/>
              <a:t> for Flutter</a:t>
            </a:r>
            <a:endParaRPr sz="2000"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458023" y="4115424"/>
            <a:ext cx="3470700" cy="76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Montserrat"/>
                <a:ea typeface="Montserrat"/>
                <a:cs typeface="Montserrat"/>
                <a:sym typeface="Montserrat"/>
              </a:rPr>
              <a:t>Thomas Burkhart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@thomasburkhartb</a:t>
            </a:r>
            <a:endParaRPr lang="de-DE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83200" y="107460"/>
            <a:ext cx="7038900" cy="914100"/>
          </a:xfrm>
        </p:spPr>
        <p:txBody>
          <a:bodyPr/>
          <a:lstStyle/>
          <a:p>
            <a:r>
              <a:rPr lang="en-GB" dirty="0"/>
              <a:t>Building blocks: Commands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64921" y="824139"/>
            <a:ext cx="7818120" cy="1078231"/>
          </a:xfrm>
        </p:spPr>
        <p:txBody>
          <a:bodyPr>
            <a:normAutofit/>
          </a:bodyPr>
          <a:lstStyle/>
          <a:p>
            <a:r>
              <a:rPr lang="en-GB" dirty="0"/>
              <a:t>results property offers all state information in one Object 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2476500" y="2049780"/>
            <a:ext cx="4693920" cy="29032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Command&lt;</a:t>
            </a:r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TParam,TResult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&gt;</a:t>
            </a:r>
          </a:p>
          <a:p>
            <a:pPr algn="ctr"/>
            <a:endParaRPr lang="en-GB" dirty="0">
              <a:latin typeface="Fira Code Medium" panose="020B0609050000020004" pitchFamily="49" charset="0"/>
              <a:ea typeface="Fira Code Medium" panose="020B0609050000020004" pitchFamily="49" charset="0"/>
            </a:endParaRPr>
          </a:p>
          <a:p>
            <a:pPr algn="ctr"/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.execute(</a:t>
            </a:r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TParam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)</a:t>
            </a:r>
          </a:p>
        </p:txBody>
      </p:sp>
      <p:sp>
        <p:nvSpPr>
          <p:cNvPr id="7" name="Flussdiagramm: Gespeicherte Daten 6"/>
          <p:cNvSpPr/>
          <p:nvPr/>
        </p:nvSpPr>
        <p:spPr>
          <a:xfrm flipH="1">
            <a:off x="6776278" y="3959450"/>
            <a:ext cx="2215321" cy="403700"/>
          </a:xfrm>
          <a:prstGeom prst="flowChartOnlineStorag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isExecuting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 </a:t>
            </a:r>
            <a:b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</a:br>
            <a:r>
              <a:rPr lang="en-GB" dirty="0">
                <a:solidFill>
                  <a:srgbClr val="00B050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true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 / </a:t>
            </a:r>
            <a:r>
              <a:rPr lang="en-GB" dirty="0">
                <a:solidFill>
                  <a:srgbClr val="FF0000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false</a:t>
            </a:r>
            <a:endParaRPr lang="en-GB" dirty="0">
              <a:latin typeface="Fira Code Medium" panose="020B0609050000020004" pitchFamily="49" charset="0"/>
              <a:ea typeface="Fira Code Medium" panose="020B0609050000020004" pitchFamily="49" charset="0"/>
            </a:endParaRPr>
          </a:p>
        </p:txBody>
      </p:sp>
      <p:sp>
        <p:nvSpPr>
          <p:cNvPr id="8" name="Flussdiagramm: Gespeicherte Daten 7"/>
          <p:cNvSpPr/>
          <p:nvPr/>
        </p:nvSpPr>
        <p:spPr>
          <a:xfrm flipH="1">
            <a:off x="6776277" y="4490665"/>
            <a:ext cx="2215321" cy="373540"/>
          </a:xfrm>
          <a:prstGeom prst="flowChartOnlineStorag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thrownExceptions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: </a:t>
            </a:r>
            <a:r>
              <a:rPr lang="en-GB" dirty="0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Exception</a:t>
            </a:r>
          </a:p>
        </p:txBody>
      </p:sp>
      <p:sp>
        <p:nvSpPr>
          <p:cNvPr id="11" name="Flussdiagramm: Gespeicherte Daten 10"/>
          <p:cNvSpPr/>
          <p:nvPr/>
        </p:nvSpPr>
        <p:spPr>
          <a:xfrm flipH="1">
            <a:off x="3647565" y="2049780"/>
            <a:ext cx="2306762" cy="400370"/>
          </a:xfrm>
          <a:prstGeom prst="flowChartOnlineStorag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GB" dirty="0" err="1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TResult</a:t>
            </a:r>
            <a:endParaRPr lang="en-GB" dirty="0">
              <a:solidFill>
                <a:schemeClr val="tx1"/>
              </a:solidFill>
              <a:latin typeface="Fira Code Medium" panose="020B0609050000020004" pitchFamily="49" charset="0"/>
              <a:ea typeface="Fira Code Medium" panose="020B0609050000020004" pitchFamily="49" charset="0"/>
            </a:endParaRPr>
          </a:p>
        </p:txBody>
      </p:sp>
      <p:sp>
        <p:nvSpPr>
          <p:cNvPr id="14" name="Flussdiagramm: Gespeicherte Daten 13"/>
          <p:cNvSpPr/>
          <p:nvPr/>
        </p:nvSpPr>
        <p:spPr>
          <a:xfrm flipH="1">
            <a:off x="359883" y="4742130"/>
            <a:ext cx="1613697" cy="244150"/>
          </a:xfrm>
          <a:prstGeom prst="flowChartOnlineStorag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0000" lnSpcReduction="20000"/>
          </a:bodyPr>
          <a:lstStyle/>
          <a:p>
            <a:pPr algn="ctr"/>
            <a:r>
              <a:rPr lang="en-GB" sz="900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ValueNotifier</a:t>
            </a:r>
            <a:r>
              <a:rPr lang="en-GB" sz="900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&lt;</a:t>
            </a:r>
            <a:r>
              <a:rPr lang="en-GB" sz="900" dirty="0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type</a:t>
            </a:r>
            <a:r>
              <a:rPr lang="en-GB" sz="900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&gt;</a:t>
            </a:r>
            <a:endParaRPr lang="en-GB" sz="300" dirty="0">
              <a:solidFill>
                <a:schemeClr val="tx1"/>
              </a:solidFill>
              <a:latin typeface="Fira Code Medium" panose="020B0609050000020004" pitchFamily="49" charset="0"/>
              <a:ea typeface="Fira Code Medium" panose="020B0609050000020004" pitchFamily="49" charset="0"/>
            </a:endParaRPr>
          </a:p>
        </p:txBody>
      </p:sp>
      <p:sp>
        <p:nvSpPr>
          <p:cNvPr id="9" name="Flussdiagramm: Gespeicherte Daten 8">
            <a:extLst>
              <a:ext uri="{FF2B5EF4-FFF2-40B4-BE49-F238E27FC236}">
                <a16:creationId xmlns:a16="http://schemas.microsoft.com/office/drawing/2014/main" id="{2D682622-2FA1-44F6-B3E0-ED679D2DD39C}"/>
              </a:ext>
            </a:extLst>
          </p:cNvPr>
          <p:cNvSpPr/>
          <p:nvPr/>
        </p:nvSpPr>
        <p:spPr>
          <a:xfrm flipH="1">
            <a:off x="6626534" y="2225320"/>
            <a:ext cx="2306762" cy="400370"/>
          </a:xfrm>
          <a:prstGeom prst="flowChartOnlineStorage">
            <a:avLst/>
          </a:prstGeom>
          <a:solidFill>
            <a:srgbClr val="7890CD"/>
          </a:solidFill>
          <a:ln>
            <a:solidFill>
              <a:srgbClr val="7890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5000" lnSpcReduction="20000"/>
          </a:bodyPr>
          <a:lstStyle/>
          <a:p>
            <a:pPr algn="ctr"/>
            <a:r>
              <a:rPr lang="en-GB" sz="2500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results</a:t>
            </a:r>
            <a:b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</a:br>
            <a:r>
              <a:rPr lang="en-GB" dirty="0" err="1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CommandResult</a:t>
            </a:r>
            <a:r>
              <a:rPr lang="en-GB" dirty="0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&lt;</a:t>
            </a:r>
            <a:r>
              <a:rPr lang="en-GB" dirty="0" err="1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TResult</a:t>
            </a:r>
            <a:r>
              <a:rPr lang="en-GB" dirty="0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3964305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83200" y="107460"/>
            <a:ext cx="7038900" cy="914100"/>
          </a:xfrm>
        </p:spPr>
        <p:txBody>
          <a:bodyPr/>
          <a:lstStyle/>
          <a:p>
            <a:r>
              <a:rPr lang="en-GB" dirty="0"/>
              <a:t>Building blocks: Commands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64921" y="824139"/>
            <a:ext cx="7818120" cy="1078231"/>
          </a:xfrm>
        </p:spPr>
        <p:txBody>
          <a:bodyPr>
            <a:normAutofit/>
          </a:bodyPr>
          <a:lstStyle/>
          <a:p>
            <a:r>
              <a:rPr lang="en-GB" dirty="0" err="1"/>
              <a:t>canExecute</a:t>
            </a:r>
            <a:r>
              <a:rPr lang="en-GB" dirty="0"/>
              <a:t> = </a:t>
            </a:r>
            <a:r>
              <a:rPr lang="en-GB" dirty="0" err="1"/>
              <a:t>isExecuting</a:t>
            </a:r>
            <a:r>
              <a:rPr lang="en-GB" dirty="0"/>
              <a:t> &amp;&amp; restriction</a:t>
            </a:r>
          </a:p>
        </p:txBody>
      </p:sp>
      <p:sp>
        <p:nvSpPr>
          <p:cNvPr id="4" name="Abgerundetes Rechteck 3"/>
          <p:cNvSpPr/>
          <p:nvPr/>
        </p:nvSpPr>
        <p:spPr>
          <a:xfrm>
            <a:off x="2476500" y="2049780"/>
            <a:ext cx="4693920" cy="29032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Command&lt;</a:t>
            </a:r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TParam,TResult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&gt;</a:t>
            </a:r>
          </a:p>
          <a:p>
            <a:pPr algn="ctr"/>
            <a:endParaRPr lang="en-GB" dirty="0">
              <a:latin typeface="Fira Code Medium" panose="020B0609050000020004" pitchFamily="49" charset="0"/>
              <a:ea typeface="Fira Code Medium" panose="020B0609050000020004" pitchFamily="49" charset="0"/>
            </a:endParaRPr>
          </a:p>
          <a:p>
            <a:pPr algn="ctr"/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.execute(</a:t>
            </a:r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TParam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)</a:t>
            </a:r>
          </a:p>
        </p:txBody>
      </p:sp>
      <p:sp>
        <p:nvSpPr>
          <p:cNvPr id="5" name="Flussdiagramm: Gespeicherte Daten 4"/>
          <p:cNvSpPr/>
          <p:nvPr/>
        </p:nvSpPr>
        <p:spPr>
          <a:xfrm flipH="1">
            <a:off x="1016000" y="2345055"/>
            <a:ext cx="1841500" cy="401995"/>
          </a:xfrm>
          <a:prstGeom prst="flowChartOnlineStorag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restriction</a:t>
            </a:r>
            <a:r>
              <a:rPr lang="en-GB" dirty="0">
                <a:solidFill>
                  <a:srgbClr val="00B050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 true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 / </a:t>
            </a:r>
            <a:r>
              <a:rPr lang="en-GB" dirty="0">
                <a:solidFill>
                  <a:srgbClr val="FF0000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false</a:t>
            </a:r>
            <a:endParaRPr lang="en-GB" dirty="0">
              <a:latin typeface="Fira Code Medium" panose="020B0609050000020004" pitchFamily="49" charset="0"/>
              <a:ea typeface="Fira Code Medium" panose="020B0609050000020004" pitchFamily="49" charset="0"/>
            </a:endParaRPr>
          </a:p>
        </p:txBody>
      </p:sp>
      <p:sp>
        <p:nvSpPr>
          <p:cNvPr id="7" name="Flussdiagramm: Gespeicherte Daten 6"/>
          <p:cNvSpPr/>
          <p:nvPr/>
        </p:nvSpPr>
        <p:spPr>
          <a:xfrm flipH="1">
            <a:off x="6776278" y="3959450"/>
            <a:ext cx="2215321" cy="403700"/>
          </a:xfrm>
          <a:prstGeom prst="flowChartOnlineStorag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isExecuting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 </a:t>
            </a:r>
            <a:b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</a:br>
            <a:r>
              <a:rPr lang="en-GB" dirty="0">
                <a:solidFill>
                  <a:srgbClr val="00B050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true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 / </a:t>
            </a:r>
            <a:r>
              <a:rPr lang="en-GB" dirty="0">
                <a:solidFill>
                  <a:srgbClr val="FF0000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false</a:t>
            </a:r>
            <a:endParaRPr lang="en-GB" dirty="0">
              <a:latin typeface="Fira Code Medium" panose="020B0609050000020004" pitchFamily="49" charset="0"/>
              <a:ea typeface="Fira Code Medium" panose="020B0609050000020004" pitchFamily="49" charset="0"/>
            </a:endParaRPr>
          </a:p>
        </p:txBody>
      </p:sp>
      <p:sp>
        <p:nvSpPr>
          <p:cNvPr id="8" name="Flussdiagramm: Gespeicherte Daten 7"/>
          <p:cNvSpPr/>
          <p:nvPr/>
        </p:nvSpPr>
        <p:spPr>
          <a:xfrm flipH="1">
            <a:off x="6776277" y="4490665"/>
            <a:ext cx="2215321" cy="373540"/>
          </a:xfrm>
          <a:prstGeom prst="flowChartOnlineStorag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thrownExceptions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: </a:t>
            </a:r>
            <a:r>
              <a:rPr lang="en-GB" dirty="0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Exception</a:t>
            </a:r>
          </a:p>
        </p:txBody>
      </p:sp>
      <p:sp>
        <p:nvSpPr>
          <p:cNvPr id="9" name="Flussdiagramm: Gespeicherte Daten 8"/>
          <p:cNvSpPr/>
          <p:nvPr/>
        </p:nvSpPr>
        <p:spPr>
          <a:xfrm flipH="1">
            <a:off x="6776278" y="3443155"/>
            <a:ext cx="2215321" cy="388780"/>
          </a:xfrm>
          <a:prstGeom prst="flowChartOnlineStorage">
            <a:avLst/>
          </a:prstGeom>
          <a:solidFill>
            <a:srgbClr val="7890CD"/>
          </a:solidFill>
          <a:ln>
            <a:solidFill>
              <a:srgbClr val="7890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GB" dirty="0" err="1">
                <a:solidFill>
                  <a:schemeClr val="bg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canExecute</a:t>
            </a:r>
            <a:r>
              <a:rPr lang="en-GB" dirty="0">
                <a:solidFill>
                  <a:schemeClr val="bg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 </a:t>
            </a:r>
            <a:br>
              <a:rPr lang="en-GB" dirty="0">
                <a:solidFill>
                  <a:schemeClr val="bg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</a:br>
            <a:r>
              <a:rPr lang="en-GB" dirty="0">
                <a:solidFill>
                  <a:schemeClr val="bg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true / false</a:t>
            </a:r>
          </a:p>
        </p:txBody>
      </p:sp>
      <p:sp>
        <p:nvSpPr>
          <p:cNvPr id="11" name="Flussdiagramm: Gespeicherte Daten 10"/>
          <p:cNvSpPr/>
          <p:nvPr/>
        </p:nvSpPr>
        <p:spPr>
          <a:xfrm flipH="1">
            <a:off x="3708100" y="2049780"/>
            <a:ext cx="2306762" cy="400370"/>
          </a:xfrm>
          <a:prstGeom prst="flowChartOnlineStorag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GB" dirty="0" err="1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TResult</a:t>
            </a:r>
            <a:endParaRPr lang="en-GB" dirty="0">
              <a:solidFill>
                <a:schemeClr val="tx1"/>
              </a:solidFill>
              <a:latin typeface="Fira Code Medium" panose="020B0609050000020004" pitchFamily="49" charset="0"/>
              <a:ea typeface="Fira Code Medium" panose="020B0609050000020004" pitchFamily="49" charset="0"/>
            </a:endParaRPr>
          </a:p>
        </p:txBody>
      </p:sp>
      <p:sp>
        <p:nvSpPr>
          <p:cNvPr id="12" name="Flussdiagramm: Gespeicherte Daten 11"/>
          <p:cNvSpPr/>
          <p:nvPr/>
        </p:nvSpPr>
        <p:spPr>
          <a:xfrm flipH="1">
            <a:off x="6626534" y="2225320"/>
            <a:ext cx="2306762" cy="400370"/>
          </a:xfrm>
          <a:prstGeom prst="flowChartOnlineStorag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5000" lnSpcReduction="20000"/>
          </a:bodyPr>
          <a:lstStyle/>
          <a:p>
            <a:pPr algn="ctr"/>
            <a:r>
              <a:rPr lang="en-GB" sz="2500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results</a:t>
            </a:r>
            <a:b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</a:br>
            <a:r>
              <a:rPr lang="en-GB" dirty="0" err="1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CommandResult</a:t>
            </a:r>
            <a:r>
              <a:rPr lang="en-GB" dirty="0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&lt;</a:t>
            </a:r>
            <a:r>
              <a:rPr lang="en-GB" dirty="0" err="1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TResult</a:t>
            </a:r>
            <a:r>
              <a:rPr lang="en-GB" dirty="0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&gt; </a:t>
            </a:r>
          </a:p>
        </p:txBody>
      </p:sp>
      <p:sp>
        <p:nvSpPr>
          <p:cNvPr id="14" name="Flussdiagramm: Gespeicherte Daten 13"/>
          <p:cNvSpPr/>
          <p:nvPr/>
        </p:nvSpPr>
        <p:spPr>
          <a:xfrm flipH="1">
            <a:off x="359883" y="4742130"/>
            <a:ext cx="1613697" cy="244150"/>
          </a:xfrm>
          <a:prstGeom prst="flowChartOnlineStorag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0000" lnSpcReduction="20000"/>
          </a:bodyPr>
          <a:lstStyle/>
          <a:p>
            <a:pPr algn="ctr"/>
            <a:r>
              <a:rPr lang="en-GB" sz="900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ValueNotifier</a:t>
            </a:r>
            <a:r>
              <a:rPr lang="en-GB" sz="900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&lt;</a:t>
            </a:r>
            <a:r>
              <a:rPr lang="en-GB" sz="900" dirty="0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type</a:t>
            </a:r>
            <a:r>
              <a:rPr lang="en-GB" sz="900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&gt;</a:t>
            </a:r>
            <a:endParaRPr lang="en-GB" sz="300" dirty="0">
              <a:solidFill>
                <a:schemeClr val="tx1"/>
              </a:solidFill>
              <a:latin typeface="Fira Code Medium" panose="020B0609050000020004" pitchFamily="49" charset="0"/>
              <a:ea typeface="Fira Code Medium" panose="020B06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400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3" y="64788"/>
            <a:ext cx="7038900" cy="604470"/>
          </a:xfrm>
        </p:spPr>
        <p:txBody>
          <a:bodyPr/>
          <a:lstStyle/>
          <a:p>
            <a:r>
              <a:rPr lang="en-GB" dirty="0"/>
              <a:t>A command  in motion	</a:t>
            </a:r>
          </a:p>
        </p:txBody>
      </p:sp>
      <p:pic>
        <p:nvPicPr>
          <p:cNvPr id="3" name="flutter_command-dark">
            <a:hlinkClick r:id="" action="ppaction://media"/>
            <a:extLst>
              <a:ext uri="{FF2B5EF4-FFF2-40B4-BE49-F238E27FC236}">
                <a16:creationId xmlns:a16="http://schemas.microsoft.com/office/drawing/2014/main" id="{281555AC-4E93-431B-B551-F01E075E1F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7125" y="522288"/>
            <a:ext cx="6888163" cy="409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7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6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393BB8-62B3-4CB4-98CE-56E753943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6000" dirty="0" err="1"/>
              <a:t>Let‘s</a:t>
            </a:r>
            <a:r>
              <a:rPr lang="de-DE" sz="6000" dirty="0"/>
              <a:t> </a:t>
            </a:r>
            <a:r>
              <a:rPr lang="de-DE" sz="6000" dirty="0" err="1"/>
              <a:t>see</a:t>
            </a:r>
            <a:r>
              <a:rPr lang="de-DE" sz="6000" dirty="0"/>
              <a:t> some code</a:t>
            </a:r>
          </a:p>
        </p:txBody>
      </p:sp>
    </p:spTree>
    <p:extLst>
      <p:ext uri="{BB962C8B-B14F-4D97-AF65-F5344CB8AC3E}">
        <p14:creationId xmlns:p14="http://schemas.microsoft.com/office/powerpoint/2010/main" val="1352204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02126" y="1907"/>
            <a:ext cx="3798900" cy="1493100"/>
          </a:xfrm>
        </p:spPr>
        <p:txBody>
          <a:bodyPr/>
          <a:lstStyle/>
          <a:p>
            <a:r>
              <a:rPr lang="en-GB" dirty="0"/>
              <a:t>Project structure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3528255" y="680563"/>
            <a:ext cx="4161943" cy="273661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main folders are organized by features / bigger function blocks</a:t>
            </a: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A feature folder contains all pages, widgets, manager, models and services that are needed by the feature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widgets</a:t>
            </a:r>
            <a:r>
              <a:rPr lang="en-GB" dirty="0"/>
              <a:t> contain all Widgets that are used on more than one page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locator.dart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 </a:t>
            </a:r>
            <a:r>
              <a:rPr lang="en-GB" dirty="0"/>
              <a:t>contains the global instance of the </a:t>
            </a:r>
            <a:r>
              <a:rPr lang="en-GB" dirty="0" err="1"/>
              <a:t>ServiceLocator</a:t>
            </a:r>
            <a:r>
              <a:rPr lang="en-GB" dirty="0"/>
              <a:t> and all object registrations.</a:t>
            </a:r>
          </a:p>
          <a:p>
            <a:pPr>
              <a:lnSpc>
                <a:spcPct val="100000"/>
              </a:lnSpc>
            </a:pPr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220BA25-1125-453D-9366-BBE1BB7D5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047" y="0"/>
            <a:ext cx="21750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66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self responsible Widget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7500" y="1100138"/>
            <a:ext cx="6164147" cy="3378612"/>
          </a:xfrm>
        </p:spPr>
        <p:txBody>
          <a:bodyPr/>
          <a:lstStyle/>
          <a:p>
            <a:r>
              <a:rPr lang="en-GB" dirty="0"/>
              <a:t>Each widget either gets its needed data passed in the constructor or ‘organizes’ it on their own behalf</a:t>
            </a:r>
          </a:p>
          <a:p>
            <a:r>
              <a:rPr lang="en-GB" dirty="0"/>
              <a:t>decides to  which data updates it subscribes or which data it wants to pull</a:t>
            </a:r>
          </a:p>
          <a:p>
            <a:r>
              <a:rPr lang="en-GB" dirty="0"/>
              <a:t>only uses Managers/ Services if data outside its own state has to be used / modified</a:t>
            </a:r>
          </a:p>
          <a:p>
            <a:r>
              <a:rPr lang="en-GB" dirty="0"/>
              <a:t>may read data directly from Services</a:t>
            </a:r>
          </a:p>
          <a:p>
            <a:r>
              <a:rPr lang="en-GB" dirty="0"/>
              <a:t>may  read/update data via Managers</a:t>
            </a:r>
          </a:p>
          <a:p>
            <a:r>
              <a:rPr lang="en-GB" dirty="0"/>
              <a:t>don’t implement business logic beyond their semantic context</a:t>
            </a:r>
          </a:p>
          <a:p>
            <a:r>
              <a:rPr lang="en-GB" dirty="0"/>
              <a:t>therefore its logic is easy to understand, to test or debug</a:t>
            </a:r>
          </a:p>
          <a:p>
            <a:endParaRPr lang="en-GB" dirty="0"/>
          </a:p>
          <a:p>
            <a:r>
              <a:rPr lang="en-GB" dirty="0"/>
              <a:t>Encourages feeling of ownership because you implement all the needed functionality for a Widget/Page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9874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Resources</a:t>
            </a:r>
            <a:endParaRPr dirty="0"/>
          </a:p>
        </p:txBody>
      </p:sp>
      <p:sp>
        <p:nvSpPr>
          <p:cNvPr id="352" name="Google Shape;352;p39"/>
          <p:cNvSpPr txBox="1">
            <a:spLocks noGrp="1"/>
          </p:cNvSpPr>
          <p:nvPr>
            <p:ph type="body" idx="1"/>
          </p:nvPr>
        </p:nvSpPr>
        <p:spPr>
          <a:xfrm>
            <a:off x="1297500" y="957950"/>
            <a:ext cx="6912000" cy="3996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11430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" sz="1800" u="sng" dirty="0">
              <a:solidFill>
                <a:schemeClr val="hlink"/>
              </a:solidFill>
            </a:endParaRPr>
          </a:p>
          <a:p>
            <a:pPr lvl="0" indent="-342900">
              <a:lnSpc>
                <a:spcPct val="150000"/>
              </a:lnSpc>
              <a:buSzPts val="1800"/>
            </a:pPr>
            <a:r>
              <a:rPr lang="de-DE" sz="1800" dirty="0">
                <a:solidFill>
                  <a:schemeClr val="hlink"/>
                </a:solidFill>
              </a:rPr>
              <a:t>My </a:t>
            </a:r>
            <a:r>
              <a:rPr lang="de-DE" sz="1800" dirty="0" err="1">
                <a:solidFill>
                  <a:schemeClr val="hlink"/>
                </a:solidFill>
              </a:rPr>
              <a:t>blog</a:t>
            </a:r>
            <a:r>
              <a:rPr lang="de-DE" sz="1800" dirty="0">
                <a:solidFill>
                  <a:schemeClr val="hlink"/>
                </a:solidFill>
              </a:rPr>
              <a:t>: </a:t>
            </a:r>
            <a:r>
              <a:rPr lang="de-DE" sz="1800" u="sng" dirty="0">
                <a:solidFill>
                  <a:schemeClr val="hlink"/>
                </a:solidFill>
                <a:hlinkClick r:id="rId3"/>
              </a:rPr>
              <a:t>https://www.burkharts.net/apps/blog/</a:t>
            </a:r>
            <a:endParaRPr lang="de-DE" sz="1800" u="sng" dirty="0">
              <a:solidFill>
                <a:schemeClr val="hlink"/>
              </a:solidFill>
            </a:endParaRPr>
          </a:p>
          <a:p>
            <a:pPr lvl="0" indent="-342900">
              <a:lnSpc>
                <a:spcPct val="150000"/>
              </a:lnSpc>
              <a:buSzPts val="1800"/>
            </a:pPr>
            <a:r>
              <a:rPr lang="de-DE" sz="1800" dirty="0">
                <a:solidFill>
                  <a:schemeClr val="hlink"/>
                </a:solidFill>
              </a:rPr>
              <a:t>You </a:t>
            </a:r>
            <a:r>
              <a:rPr lang="de-DE" sz="1800" dirty="0" err="1">
                <a:solidFill>
                  <a:schemeClr val="hlink"/>
                </a:solidFill>
              </a:rPr>
              <a:t>can</a:t>
            </a:r>
            <a:r>
              <a:rPr lang="de-DE" sz="1800" dirty="0">
                <a:solidFill>
                  <a:schemeClr val="hlink"/>
                </a:solidFill>
              </a:rPr>
              <a:t> find </a:t>
            </a:r>
            <a:r>
              <a:rPr lang="de-DE" sz="1800" dirty="0" err="1">
                <a:solidFill>
                  <a:schemeClr val="hlink"/>
                </a:solidFill>
              </a:rPr>
              <a:t>me</a:t>
            </a:r>
            <a:r>
              <a:rPr lang="de-DE" sz="1800" dirty="0">
                <a:solidFill>
                  <a:schemeClr val="hlink"/>
                </a:solidFill>
              </a:rPr>
              <a:t> on Twitter @</a:t>
            </a:r>
            <a:r>
              <a:rPr lang="de-DE" sz="1800" dirty="0" err="1">
                <a:solidFill>
                  <a:schemeClr val="hlink"/>
                </a:solidFill>
              </a:rPr>
              <a:t>ThomasBurkhartsB</a:t>
            </a:r>
            <a:endParaRPr lang="de-DE" sz="1800" dirty="0">
              <a:solidFill>
                <a:schemeClr val="hlink"/>
              </a:solidFill>
            </a:endParaRPr>
          </a:p>
          <a:p>
            <a:pPr lvl="0" indent="-342900">
              <a:lnSpc>
                <a:spcPct val="150000"/>
              </a:lnSpc>
              <a:buSzPts val="1800"/>
            </a:pPr>
            <a:r>
              <a:rPr lang="de-DE" sz="1800" dirty="0">
                <a:solidFill>
                  <a:schemeClr val="hlink"/>
                </a:solidFill>
              </a:rPr>
              <a:t>And on </a:t>
            </a:r>
            <a:r>
              <a:rPr lang="de-DE" sz="1800" dirty="0" err="1">
                <a:solidFill>
                  <a:schemeClr val="hlink"/>
                </a:solidFill>
              </a:rPr>
              <a:t>most</a:t>
            </a:r>
            <a:r>
              <a:rPr lang="de-DE" sz="1800" dirty="0">
                <a:solidFill>
                  <a:schemeClr val="hlink"/>
                </a:solidFill>
              </a:rPr>
              <a:t> </a:t>
            </a:r>
            <a:r>
              <a:rPr lang="de-DE" sz="1800" dirty="0" err="1">
                <a:solidFill>
                  <a:schemeClr val="hlink"/>
                </a:solidFill>
              </a:rPr>
              <a:t>chats</a:t>
            </a:r>
            <a:r>
              <a:rPr lang="de-DE" sz="1800" dirty="0">
                <a:solidFill>
                  <a:schemeClr val="hlink"/>
                </a:solidFill>
              </a:rPr>
              <a:t> </a:t>
            </a:r>
            <a:r>
              <a:rPr lang="de-DE" sz="1800" dirty="0" err="1">
                <a:solidFill>
                  <a:schemeClr val="hlink"/>
                </a:solidFill>
              </a:rPr>
              <a:t>under</a:t>
            </a:r>
            <a:r>
              <a:rPr lang="de-DE" sz="1800" dirty="0">
                <a:solidFill>
                  <a:schemeClr val="hlink"/>
                </a:solidFill>
              </a:rPr>
              <a:t> ‚escamoteur‘</a:t>
            </a:r>
          </a:p>
          <a:p>
            <a:pPr lvl="0" indent="-342900">
              <a:lnSpc>
                <a:spcPct val="150000"/>
              </a:lnSpc>
              <a:buSzPts val="1800"/>
            </a:pPr>
            <a:endParaRPr lang="de-DE" sz="1800" u="sng" dirty="0">
              <a:solidFill>
                <a:schemeClr val="hlink"/>
              </a:solidFill>
            </a:endParaRPr>
          </a:p>
          <a:p>
            <a:pPr lvl="0" indent="-342900">
              <a:lnSpc>
                <a:spcPct val="150000"/>
              </a:lnSpc>
              <a:buSzPts val="1800"/>
            </a:pPr>
            <a:r>
              <a:rPr lang="de-DE" sz="1800" dirty="0">
                <a:solidFill>
                  <a:schemeClr val="hlink"/>
                </a:solidFill>
                <a:hlinkClick r:id="rId4"/>
              </a:rPr>
              <a:t>https://pub.dev/packages/get_it</a:t>
            </a:r>
            <a:endParaRPr lang="de-DE" sz="1800" dirty="0">
              <a:solidFill>
                <a:schemeClr val="hlink"/>
              </a:solidFill>
            </a:endParaRPr>
          </a:p>
          <a:p>
            <a:pPr lvl="0" indent="-342900">
              <a:lnSpc>
                <a:spcPct val="150000"/>
              </a:lnSpc>
              <a:buSzPts val="1800"/>
            </a:pPr>
            <a:r>
              <a:rPr lang="de-DE" sz="1800" dirty="0">
                <a:solidFill>
                  <a:schemeClr val="hlink"/>
                </a:solidFill>
                <a:hlinkClick r:id="rId5"/>
              </a:rPr>
              <a:t>https://pub.dev/packages/get_it_mixin</a:t>
            </a:r>
            <a:endParaRPr lang="de-DE" sz="1800" dirty="0">
              <a:solidFill>
                <a:schemeClr val="hlink"/>
              </a:solidFill>
            </a:endParaRPr>
          </a:p>
          <a:p>
            <a:pPr lvl="0" indent="-342900">
              <a:lnSpc>
                <a:spcPct val="150000"/>
              </a:lnSpc>
              <a:buSzPts val="1800"/>
            </a:pPr>
            <a:r>
              <a:rPr lang="de-DE" sz="1800" dirty="0">
                <a:solidFill>
                  <a:schemeClr val="hlink"/>
                </a:solidFill>
                <a:hlinkClick r:id="rId6"/>
              </a:rPr>
              <a:t>https://pub.dev/packages/flutter_command</a:t>
            </a:r>
            <a:endParaRPr lang="de-DE" sz="1800" dirty="0">
              <a:solidFill>
                <a:schemeClr val="hlink"/>
              </a:solidFill>
            </a:endParaRPr>
          </a:p>
          <a:p>
            <a:pPr marL="114300" lvl="0" indent="0">
              <a:lnSpc>
                <a:spcPct val="150000"/>
              </a:lnSpc>
              <a:buSzPts val="1800"/>
              <a:buNone/>
            </a:pPr>
            <a:endParaRPr lang="de-DE" sz="1800" dirty="0">
              <a:solidFill>
                <a:schemeClr val="hlink"/>
              </a:solidFill>
            </a:endParaRPr>
          </a:p>
          <a:p>
            <a:pPr lvl="0" indent="-342900">
              <a:lnSpc>
                <a:spcPct val="150000"/>
              </a:lnSpc>
              <a:buSzPts val="1800"/>
            </a:pPr>
            <a:r>
              <a:rPr lang="de-DE" sz="1800" dirty="0">
                <a:solidFill>
                  <a:schemeClr val="hlink"/>
                </a:solidFill>
              </a:rPr>
              <a:t>This </a:t>
            </a:r>
            <a:r>
              <a:rPr lang="de-DE" sz="1800" dirty="0" err="1">
                <a:solidFill>
                  <a:schemeClr val="hlink"/>
                </a:solidFill>
              </a:rPr>
              <a:t>presentation</a:t>
            </a:r>
            <a:r>
              <a:rPr lang="de-DE" sz="1800" dirty="0">
                <a:solidFill>
                  <a:schemeClr val="hlink"/>
                </a:solidFill>
              </a:rPr>
              <a:t> and </a:t>
            </a:r>
            <a:r>
              <a:rPr lang="de-DE" sz="1800" dirty="0" err="1">
                <a:solidFill>
                  <a:schemeClr val="hlink"/>
                </a:solidFill>
              </a:rPr>
              <a:t>the</a:t>
            </a:r>
            <a:r>
              <a:rPr lang="de-DE" sz="1800" dirty="0">
                <a:solidFill>
                  <a:schemeClr val="hlink"/>
                </a:solidFill>
              </a:rPr>
              <a:t> example </a:t>
            </a:r>
            <a:r>
              <a:rPr lang="de-DE" sz="1800" dirty="0" err="1">
                <a:solidFill>
                  <a:schemeClr val="hlink"/>
                </a:solidFill>
              </a:rPr>
              <a:t>project</a:t>
            </a:r>
            <a:r>
              <a:rPr lang="de-DE" sz="1800" dirty="0">
                <a:solidFill>
                  <a:schemeClr val="hlink"/>
                </a:solidFill>
              </a:rPr>
              <a:t> </a:t>
            </a:r>
            <a:r>
              <a:rPr lang="de-DE" sz="1800" dirty="0" err="1">
                <a:solidFill>
                  <a:schemeClr val="hlink"/>
                </a:solidFill>
              </a:rPr>
              <a:t>can</a:t>
            </a:r>
            <a:r>
              <a:rPr lang="de-DE" sz="1800" dirty="0">
                <a:solidFill>
                  <a:schemeClr val="hlink"/>
                </a:solidFill>
              </a:rPr>
              <a:t> </a:t>
            </a:r>
            <a:r>
              <a:rPr lang="de-DE" sz="1800" dirty="0" err="1">
                <a:solidFill>
                  <a:schemeClr val="hlink"/>
                </a:solidFill>
              </a:rPr>
              <a:t>be</a:t>
            </a:r>
            <a:r>
              <a:rPr lang="de-DE" sz="1800" dirty="0">
                <a:solidFill>
                  <a:schemeClr val="hlink"/>
                </a:solidFill>
              </a:rPr>
              <a:t> found </a:t>
            </a:r>
            <a:r>
              <a:rPr lang="de-DE" sz="1800" u="sng" dirty="0" err="1">
                <a:solidFill>
                  <a:schemeClr val="hlink"/>
                </a:solidFill>
              </a:rPr>
              <a:t>here</a:t>
            </a:r>
            <a:r>
              <a:rPr lang="de-DE" sz="1800" u="sng" dirty="0">
                <a:solidFill>
                  <a:schemeClr val="hlink"/>
                </a:solidFill>
              </a:rPr>
              <a:t>: </a:t>
            </a:r>
            <a:br>
              <a:rPr lang="de-DE" sz="1800" u="sng" dirty="0">
                <a:solidFill>
                  <a:schemeClr val="hlink"/>
                </a:solidFill>
              </a:rPr>
            </a:br>
            <a:r>
              <a:rPr lang="de-DE" sz="1800" u="sng" dirty="0">
                <a:solidFill>
                  <a:schemeClr val="hlink"/>
                </a:solidFill>
              </a:rPr>
              <a:t>https://github.com/escamoteur/RVMS-2020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0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7500" y="91740"/>
            <a:ext cx="7038900" cy="914100"/>
          </a:xfrm>
        </p:spPr>
        <p:txBody>
          <a:bodyPr/>
          <a:lstStyle/>
          <a:p>
            <a:r>
              <a:rPr lang="de-DE" dirty="0"/>
              <a:t>Why another </a:t>
            </a:r>
            <a:r>
              <a:rPr lang="en-GB" dirty="0"/>
              <a:t>architecture</a:t>
            </a:r>
            <a:r>
              <a:rPr lang="de-DE" dirty="0"/>
              <a:t>?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1297500" y="1005840"/>
            <a:ext cx="7038900" cy="40005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500"/>
              </a:spcBef>
            </a:pPr>
            <a:r>
              <a:rPr lang="en-GB" sz="1600" dirty="0"/>
              <a:t>Most existing architectures like MVP/MVVM don‘t match the reactive View updating  of Flutter.</a:t>
            </a:r>
          </a:p>
          <a:p>
            <a:pPr>
              <a:lnSpc>
                <a:spcPct val="100000"/>
              </a:lnSpc>
              <a:spcBef>
                <a:spcPts val="1500"/>
              </a:spcBef>
            </a:pPr>
            <a:r>
              <a:rPr lang="en-GB" sz="1600" dirty="0"/>
              <a:t>All current State Management solutions address only a small aspect but don’t give guidance on the architecture of the whole App. </a:t>
            </a:r>
          </a:p>
          <a:p>
            <a:pPr>
              <a:lnSpc>
                <a:spcPct val="100000"/>
              </a:lnSpc>
              <a:spcBef>
                <a:spcPts val="1500"/>
              </a:spcBef>
            </a:pPr>
            <a:r>
              <a:rPr lang="en-GB" sz="1600" dirty="0"/>
              <a:t>MVU describes Flutter quite well but is only an abstract concept.</a:t>
            </a:r>
          </a:p>
        </p:txBody>
      </p:sp>
    </p:spTree>
    <p:extLst>
      <p:ext uri="{BB962C8B-B14F-4D97-AF65-F5344CB8AC3E}">
        <p14:creationId xmlns:p14="http://schemas.microsoft.com/office/powerpoint/2010/main" val="2609096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Goals of R(x)VMS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7500" y="1307849"/>
            <a:ext cx="7038900" cy="3620905"/>
          </a:xfrm>
        </p:spPr>
        <p:txBody>
          <a:bodyPr>
            <a:normAutofit/>
          </a:bodyPr>
          <a:lstStyle/>
          <a:p>
            <a:pPr marL="488950" indent="-342900">
              <a:buFont typeface="+mj-lt"/>
              <a:buAutoNum type="arabicPeriod"/>
            </a:pPr>
            <a:r>
              <a:rPr lang="en-GB" dirty="0"/>
              <a:t>Easy to explore and to understand 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No configuration by convention (violates 1)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Avoiding black magic of a framework (violates 1)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Encourage the feeling of work ownership when working on a team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Clear separation of concerns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Easy to test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Able to scale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Minimal boring boilerplate code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Not too rigid to be flexible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Fun to work with</a:t>
            </a:r>
          </a:p>
          <a:p>
            <a:pPr marL="488950" indent="-342900">
              <a:buFont typeface="+mj-lt"/>
              <a:buAutoNum type="arabicPeriod"/>
            </a:pPr>
            <a:endParaRPr lang="en-GB" dirty="0"/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Highly Reactive</a:t>
            </a:r>
          </a:p>
        </p:txBody>
      </p:sp>
    </p:spTree>
    <p:extLst>
      <p:ext uri="{BB962C8B-B14F-4D97-AF65-F5344CB8AC3E}">
        <p14:creationId xmlns:p14="http://schemas.microsoft.com/office/powerpoint/2010/main" val="1496955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290512"/>
            <a:ext cx="57150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56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8596" y="13902"/>
            <a:ext cx="7038900" cy="914100"/>
          </a:xfrm>
        </p:spPr>
        <p:txBody>
          <a:bodyPr/>
          <a:lstStyle/>
          <a:p>
            <a:r>
              <a:rPr lang="en-GB" dirty="0"/>
              <a:t>Interactions inside an RVMS App</a:t>
            </a:r>
          </a:p>
        </p:txBody>
      </p:sp>
      <p:sp>
        <p:nvSpPr>
          <p:cNvPr id="3" name="Rechteck 2"/>
          <p:cNvSpPr/>
          <p:nvPr/>
        </p:nvSpPr>
        <p:spPr>
          <a:xfrm>
            <a:off x="1170719" y="1845816"/>
            <a:ext cx="1091292" cy="96395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Login View</a:t>
            </a:r>
          </a:p>
        </p:txBody>
      </p:sp>
      <p:sp>
        <p:nvSpPr>
          <p:cNvPr id="4" name="Ellipse 3"/>
          <p:cNvSpPr/>
          <p:nvPr/>
        </p:nvSpPr>
        <p:spPr>
          <a:xfrm>
            <a:off x="6661626" y="1822564"/>
            <a:ext cx="1543860" cy="96934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Authentication Service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3821788" y="2073899"/>
            <a:ext cx="1240105" cy="10124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User Manager</a:t>
            </a:r>
          </a:p>
        </p:txBody>
      </p:sp>
      <p:cxnSp>
        <p:nvCxnSpPr>
          <p:cNvPr id="6" name="Gerade Verbindung mit Pfeil 5"/>
          <p:cNvCxnSpPr>
            <a:stCxn id="13" idx="3"/>
            <a:endCxn id="14" idx="1"/>
          </p:cNvCxnSpPr>
          <p:nvPr/>
        </p:nvCxnSpPr>
        <p:spPr>
          <a:xfrm>
            <a:off x="2257878" y="1159702"/>
            <a:ext cx="1563910" cy="90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 flipH="1" flipV="1">
            <a:off x="2257878" y="2731417"/>
            <a:ext cx="1569420" cy="415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>
            <a:stCxn id="14" idx="3"/>
            <a:endCxn id="15" idx="2"/>
          </p:cNvCxnSpPr>
          <p:nvPr/>
        </p:nvCxnSpPr>
        <p:spPr>
          <a:xfrm flipV="1">
            <a:off x="5061892" y="1132272"/>
            <a:ext cx="1599733" cy="36440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1459934" y="4220517"/>
            <a:ext cx="9646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err="1">
                <a:solidFill>
                  <a:schemeClr val="bg1">
                    <a:lumMod val="95000"/>
                  </a:schemeClr>
                </a:solidFill>
              </a:rPr>
              <a:t>Comands</a:t>
            </a:r>
            <a:endParaRPr lang="en-GB" sz="11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</a:rPr>
              <a:t>or</a:t>
            </a:r>
          </a:p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</a:rPr>
              <a:t>method calls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3992114" y="4208405"/>
            <a:ext cx="16829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</a:rPr>
              <a:t>(async) function calls </a:t>
            </a:r>
          </a:p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</a:rPr>
              <a:t>or Streams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2619108" y="4208405"/>
            <a:ext cx="13730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err="1">
                <a:solidFill>
                  <a:schemeClr val="bg1">
                    <a:lumMod val="95000"/>
                  </a:schemeClr>
                </a:solidFill>
              </a:rPr>
              <a:t>ValueListenables</a:t>
            </a:r>
            <a:endParaRPr lang="en-GB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1166586" y="3013908"/>
            <a:ext cx="1091292" cy="96395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Map View</a:t>
            </a:r>
          </a:p>
        </p:txBody>
      </p:sp>
      <p:sp>
        <p:nvSpPr>
          <p:cNvPr id="13" name="Rechteck 12"/>
          <p:cNvSpPr/>
          <p:nvPr/>
        </p:nvSpPr>
        <p:spPr>
          <a:xfrm>
            <a:off x="1166586" y="677723"/>
            <a:ext cx="1091292" cy="96395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Invoice Detail View</a:t>
            </a:r>
          </a:p>
        </p:txBody>
      </p:sp>
      <p:sp>
        <p:nvSpPr>
          <p:cNvPr id="14" name="Abgerundetes Rechteck 13"/>
          <p:cNvSpPr/>
          <p:nvPr/>
        </p:nvSpPr>
        <p:spPr>
          <a:xfrm>
            <a:off x="3821788" y="662499"/>
            <a:ext cx="1240105" cy="10124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Invoice Manager</a:t>
            </a:r>
          </a:p>
        </p:txBody>
      </p:sp>
      <p:sp>
        <p:nvSpPr>
          <p:cNvPr id="15" name="Ellipse 14"/>
          <p:cNvSpPr/>
          <p:nvPr/>
        </p:nvSpPr>
        <p:spPr>
          <a:xfrm>
            <a:off x="6661626" y="647600"/>
            <a:ext cx="1543860" cy="96934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Database Service</a:t>
            </a:r>
          </a:p>
        </p:txBody>
      </p:sp>
      <p:sp>
        <p:nvSpPr>
          <p:cNvPr id="16" name="Ellipse 15"/>
          <p:cNvSpPr/>
          <p:nvPr/>
        </p:nvSpPr>
        <p:spPr>
          <a:xfrm>
            <a:off x="6661626" y="2996401"/>
            <a:ext cx="1543860" cy="96934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Location Service</a:t>
            </a:r>
          </a:p>
        </p:txBody>
      </p:sp>
      <p:cxnSp>
        <p:nvCxnSpPr>
          <p:cNvPr id="17" name="Gerade Verbindung mit Pfeil 16"/>
          <p:cNvCxnSpPr>
            <a:endCxn id="4" idx="2"/>
          </p:cNvCxnSpPr>
          <p:nvPr/>
        </p:nvCxnSpPr>
        <p:spPr>
          <a:xfrm flipV="1">
            <a:off x="5045672" y="2307236"/>
            <a:ext cx="1615954" cy="20560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>
            <a:endCxn id="15" idx="3"/>
          </p:cNvCxnSpPr>
          <p:nvPr/>
        </p:nvCxnSpPr>
        <p:spPr>
          <a:xfrm flipV="1">
            <a:off x="5045672" y="1474986"/>
            <a:ext cx="1842047" cy="694030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/>
          <p:nvPr/>
        </p:nvCxnSpPr>
        <p:spPr>
          <a:xfrm flipH="1">
            <a:off x="2873723" y="4185053"/>
            <a:ext cx="697398" cy="143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/>
          <p:nvPr/>
        </p:nvCxnSpPr>
        <p:spPr>
          <a:xfrm flipV="1">
            <a:off x="1635757" y="4187909"/>
            <a:ext cx="646830" cy="19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/>
          <p:nvPr/>
        </p:nvCxnSpPr>
        <p:spPr>
          <a:xfrm flipV="1">
            <a:off x="4372945" y="4180480"/>
            <a:ext cx="646830" cy="1904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12" idx="3"/>
            <a:endCxn id="16" idx="2"/>
          </p:cNvCxnSpPr>
          <p:nvPr/>
        </p:nvCxnSpPr>
        <p:spPr>
          <a:xfrm flipV="1">
            <a:off x="2257877" y="3481073"/>
            <a:ext cx="4403748" cy="14814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/>
          <p:nvPr/>
        </p:nvCxnSpPr>
        <p:spPr>
          <a:xfrm>
            <a:off x="2262010" y="1451068"/>
            <a:ext cx="1595601" cy="7085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>
            <a:off x="2262010" y="2414338"/>
            <a:ext cx="1559777" cy="60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5" idx="0"/>
            <a:endCxn id="14" idx="2"/>
          </p:cNvCxnSpPr>
          <p:nvPr/>
        </p:nvCxnSpPr>
        <p:spPr>
          <a:xfrm flipV="1">
            <a:off x="4441840" y="1674924"/>
            <a:ext cx="0" cy="398975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/>
          <p:nvPr/>
        </p:nvCxnSpPr>
        <p:spPr>
          <a:xfrm flipH="1" flipV="1">
            <a:off x="2254434" y="1339939"/>
            <a:ext cx="1569420" cy="415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/>
          <p:cNvSpPr txBox="1"/>
          <p:nvPr/>
        </p:nvSpPr>
        <p:spPr>
          <a:xfrm>
            <a:off x="4441840" y="1803271"/>
            <a:ext cx="29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</a:rPr>
              <a:t>**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5756442" y="4114255"/>
            <a:ext cx="225919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bg1">
                    <a:lumMod val="95000"/>
                  </a:schemeClr>
                </a:solidFill>
              </a:rPr>
              <a:t>** Can be (async) function calls or </a:t>
            </a:r>
            <a:r>
              <a:rPr lang="en-GB" sz="900" dirty="0" err="1">
                <a:solidFill>
                  <a:schemeClr val="bg1">
                    <a:lumMod val="95000"/>
                  </a:schemeClr>
                </a:solidFill>
              </a:rPr>
              <a:t>ValueListenables</a:t>
            </a:r>
            <a:r>
              <a:rPr lang="en-GB" sz="900" dirty="0">
                <a:solidFill>
                  <a:schemeClr val="bg1">
                    <a:lumMod val="95000"/>
                  </a:schemeClr>
                </a:solidFill>
              </a:rPr>
              <a:t> or Commands. But should be limited as much as possible to avoid unnecessary coupling.</a:t>
            </a:r>
          </a:p>
          <a:p>
            <a:r>
              <a:rPr lang="en-GB" sz="9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7310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1D53D1-7300-4A73-81D2-EA404FB87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550" y="117525"/>
            <a:ext cx="7038900" cy="606375"/>
          </a:xfrm>
        </p:spPr>
        <p:txBody>
          <a:bodyPr/>
          <a:lstStyle/>
          <a:p>
            <a:r>
              <a:rPr lang="en-GB" dirty="0"/>
              <a:t>Building blocks: </a:t>
            </a:r>
            <a:r>
              <a:rPr lang="en-GB" dirty="0" err="1"/>
              <a:t>ServiceLocator</a:t>
            </a:r>
            <a:r>
              <a:rPr lang="en-GB" dirty="0"/>
              <a:t> </a:t>
            </a:r>
            <a:r>
              <a:rPr lang="en-GB" dirty="0" err="1"/>
              <a:t>GetIt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097A3FA-4956-4966-9588-44FE7911CE2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8740" y="723900"/>
            <a:ext cx="5660720" cy="16329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D4D30C1-5A9C-4EDD-B9A5-7B2347E2C14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87975" y="2320901"/>
            <a:ext cx="4452374" cy="128454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3BC7693-281B-4627-92E2-1E92C9B3D3A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3251" y="2356800"/>
            <a:ext cx="4016934" cy="270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82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1D53D1-7300-4A73-81D2-EA404FB87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324" y="249143"/>
            <a:ext cx="7038900" cy="606375"/>
          </a:xfrm>
        </p:spPr>
        <p:txBody>
          <a:bodyPr/>
          <a:lstStyle/>
          <a:p>
            <a:r>
              <a:rPr lang="en-GB" dirty="0"/>
              <a:t>Everything gets easier with </a:t>
            </a:r>
            <a:r>
              <a:rPr lang="en-GB" dirty="0" err="1"/>
              <a:t>GetMixin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A804D97-5B69-435E-9F56-4B8F2EF7C8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7276" y="1039579"/>
            <a:ext cx="7182997" cy="361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975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83200" y="107460"/>
            <a:ext cx="7038900" cy="914100"/>
          </a:xfrm>
        </p:spPr>
        <p:txBody>
          <a:bodyPr/>
          <a:lstStyle/>
          <a:p>
            <a:r>
              <a:rPr lang="en-GB" dirty="0"/>
              <a:t>Building blocks: Commands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64921" y="824139"/>
            <a:ext cx="7818120" cy="1078231"/>
          </a:xfrm>
        </p:spPr>
        <p:txBody>
          <a:bodyPr>
            <a:normAutofit lnSpcReduction="10000"/>
          </a:bodyPr>
          <a:lstStyle/>
          <a:p>
            <a:r>
              <a:rPr lang="en-GB" dirty="0"/>
              <a:t>Wraps a sync/</a:t>
            </a:r>
            <a:r>
              <a:rPr lang="en-GB" dirty="0" err="1"/>
              <a:t>async</a:t>
            </a:r>
            <a:r>
              <a:rPr lang="en-GB" dirty="0"/>
              <a:t> function that is executed by calling 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.execute(value)</a:t>
            </a:r>
          </a:p>
          <a:p>
            <a:r>
              <a:rPr lang="en-GB" dirty="0"/>
              <a:t>Is an </a:t>
            </a:r>
            <a:r>
              <a:rPr lang="en-GB" dirty="0" err="1"/>
              <a:t>ValueNotifier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&lt;</a:t>
            </a:r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TResult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&gt;</a:t>
            </a:r>
            <a:r>
              <a:rPr lang="en-GB" dirty="0"/>
              <a:t> itself</a:t>
            </a:r>
          </a:p>
          <a:p>
            <a:r>
              <a:rPr lang="en-GB" dirty="0"/>
              <a:t>Is a callable class, so you can assign it directly: </a:t>
            </a:r>
            <a:br>
              <a:rPr lang="en-GB" dirty="0"/>
            </a:br>
            <a:r>
              <a:rPr lang="en-GB" dirty="0"/>
              <a:t> </a:t>
            </a:r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onTextChanged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: </a:t>
            </a:r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myManager.onSearchChangedCommand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, </a:t>
            </a:r>
            <a:endParaRPr lang="en-GB" dirty="0"/>
          </a:p>
        </p:txBody>
      </p:sp>
      <p:sp>
        <p:nvSpPr>
          <p:cNvPr id="4" name="Abgerundetes Rechteck 3"/>
          <p:cNvSpPr/>
          <p:nvPr/>
        </p:nvSpPr>
        <p:spPr>
          <a:xfrm>
            <a:off x="2476500" y="2049780"/>
            <a:ext cx="4693920" cy="29032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Command&lt;</a:t>
            </a:r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TParam,TResult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&gt;</a:t>
            </a:r>
          </a:p>
          <a:p>
            <a:pPr algn="ctr"/>
            <a:endParaRPr lang="en-GB" dirty="0">
              <a:latin typeface="Fira Code Medium" panose="020B0609050000020004" pitchFamily="49" charset="0"/>
              <a:ea typeface="Fira Code Medium" panose="020B0609050000020004" pitchFamily="49" charset="0"/>
            </a:endParaRPr>
          </a:p>
          <a:p>
            <a:pPr algn="ctr"/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.execute(</a:t>
            </a:r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TParam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)</a:t>
            </a:r>
          </a:p>
        </p:txBody>
      </p:sp>
      <p:sp>
        <p:nvSpPr>
          <p:cNvPr id="11" name="Flussdiagramm: Gespeicherte Daten 10"/>
          <p:cNvSpPr/>
          <p:nvPr/>
        </p:nvSpPr>
        <p:spPr>
          <a:xfrm flipH="1">
            <a:off x="3956613" y="2053563"/>
            <a:ext cx="2306762" cy="400370"/>
          </a:xfrm>
          <a:prstGeom prst="flowChartOnlineStorag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GB" dirty="0" err="1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TResult</a:t>
            </a:r>
            <a:endParaRPr lang="en-GB" dirty="0">
              <a:solidFill>
                <a:schemeClr val="tx1"/>
              </a:solidFill>
              <a:latin typeface="Fira Code Medium" panose="020B0609050000020004" pitchFamily="49" charset="0"/>
              <a:ea typeface="Fira Code Medium" panose="020B0609050000020004" pitchFamily="49" charset="0"/>
            </a:endParaRPr>
          </a:p>
        </p:txBody>
      </p:sp>
      <p:sp>
        <p:nvSpPr>
          <p:cNvPr id="14" name="Flussdiagramm: Gespeicherte Daten 13"/>
          <p:cNvSpPr/>
          <p:nvPr/>
        </p:nvSpPr>
        <p:spPr>
          <a:xfrm flipH="1">
            <a:off x="359883" y="4742130"/>
            <a:ext cx="1613697" cy="244150"/>
          </a:xfrm>
          <a:prstGeom prst="flowChartOnlineStorag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0000" lnSpcReduction="20000"/>
          </a:bodyPr>
          <a:lstStyle/>
          <a:p>
            <a:pPr algn="ctr"/>
            <a:r>
              <a:rPr lang="en-GB" sz="900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ValueNotifier</a:t>
            </a:r>
            <a:r>
              <a:rPr lang="en-GB" sz="900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&lt;</a:t>
            </a:r>
            <a:r>
              <a:rPr lang="en-GB" sz="900" dirty="0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type</a:t>
            </a:r>
            <a:r>
              <a:rPr lang="en-GB" sz="900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&gt;</a:t>
            </a:r>
            <a:endParaRPr lang="en-GB" sz="300" dirty="0">
              <a:solidFill>
                <a:schemeClr val="tx1"/>
              </a:solidFill>
              <a:latin typeface="Fira Code Medium" panose="020B0609050000020004" pitchFamily="49" charset="0"/>
              <a:ea typeface="Fira Code Medium" panose="020B06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700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83200" y="107460"/>
            <a:ext cx="7038900" cy="914100"/>
          </a:xfrm>
        </p:spPr>
        <p:txBody>
          <a:bodyPr/>
          <a:lstStyle/>
          <a:p>
            <a:r>
              <a:rPr lang="en-GB" dirty="0"/>
              <a:t>Building blocks: Commands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64921" y="824139"/>
            <a:ext cx="7818120" cy="1078231"/>
          </a:xfrm>
        </p:spPr>
        <p:txBody>
          <a:bodyPr>
            <a:normAutofit/>
          </a:bodyPr>
          <a:lstStyle/>
          <a:p>
            <a:r>
              <a:rPr lang="en-GB" dirty="0"/>
              <a:t>Busy state &amp; Error Handling</a:t>
            </a:r>
          </a:p>
          <a:p>
            <a:endParaRPr lang="en-GB" dirty="0"/>
          </a:p>
        </p:txBody>
      </p:sp>
      <p:sp>
        <p:nvSpPr>
          <p:cNvPr id="4" name="Abgerundetes Rechteck 3"/>
          <p:cNvSpPr/>
          <p:nvPr/>
        </p:nvSpPr>
        <p:spPr>
          <a:xfrm>
            <a:off x="2476500" y="2049780"/>
            <a:ext cx="4693920" cy="29032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Command&lt;</a:t>
            </a:r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TParam,TResult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&gt;</a:t>
            </a:r>
          </a:p>
          <a:p>
            <a:pPr algn="ctr"/>
            <a:endParaRPr lang="en-GB" dirty="0">
              <a:latin typeface="Fira Code Medium" panose="020B0609050000020004" pitchFamily="49" charset="0"/>
              <a:ea typeface="Fira Code Medium" panose="020B0609050000020004" pitchFamily="49" charset="0"/>
            </a:endParaRPr>
          </a:p>
          <a:p>
            <a:pPr algn="ctr"/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.execute(</a:t>
            </a:r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TParam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)</a:t>
            </a:r>
          </a:p>
        </p:txBody>
      </p:sp>
      <p:sp>
        <p:nvSpPr>
          <p:cNvPr id="7" name="Flussdiagramm: Gespeicherte Daten 6"/>
          <p:cNvSpPr/>
          <p:nvPr/>
        </p:nvSpPr>
        <p:spPr>
          <a:xfrm flipH="1">
            <a:off x="6776278" y="3959450"/>
            <a:ext cx="2215321" cy="403700"/>
          </a:xfrm>
          <a:prstGeom prst="flowChartOnlineStorage">
            <a:avLst/>
          </a:prstGeom>
          <a:solidFill>
            <a:srgbClr val="7890CD"/>
          </a:solidFill>
          <a:ln>
            <a:solidFill>
              <a:srgbClr val="7890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isExecuting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 </a:t>
            </a:r>
            <a:b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</a:br>
            <a:r>
              <a:rPr lang="en-GB" dirty="0">
                <a:solidFill>
                  <a:srgbClr val="00B050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true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 / </a:t>
            </a:r>
            <a:r>
              <a:rPr lang="en-GB" dirty="0">
                <a:solidFill>
                  <a:srgbClr val="FF0000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false</a:t>
            </a:r>
            <a:endParaRPr lang="en-GB" dirty="0">
              <a:latin typeface="Fira Code Medium" panose="020B0609050000020004" pitchFamily="49" charset="0"/>
              <a:ea typeface="Fira Code Medium" panose="020B0609050000020004" pitchFamily="49" charset="0"/>
            </a:endParaRPr>
          </a:p>
        </p:txBody>
      </p:sp>
      <p:sp>
        <p:nvSpPr>
          <p:cNvPr id="8" name="Flussdiagramm: Gespeicherte Daten 7"/>
          <p:cNvSpPr/>
          <p:nvPr/>
        </p:nvSpPr>
        <p:spPr>
          <a:xfrm flipH="1">
            <a:off x="6776277" y="4490665"/>
            <a:ext cx="2215321" cy="373540"/>
          </a:xfrm>
          <a:prstGeom prst="flowChartOnlineStorage">
            <a:avLst/>
          </a:prstGeom>
          <a:solidFill>
            <a:srgbClr val="7890CD"/>
          </a:solidFill>
          <a:ln>
            <a:solidFill>
              <a:srgbClr val="7890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thrownExceptions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: </a:t>
            </a:r>
            <a:r>
              <a:rPr lang="en-GB" dirty="0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Exception</a:t>
            </a:r>
          </a:p>
        </p:txBody>
      </p:sp>
      <p:sp>
        <p:nvSpPr>
          <p:cNvPr id="11" name="Flussdiagramm: Gespeicherte Daten 10"/>
          <p:cNvSpPr/>
          <p:nvPr/>
        </p:nvSpPr>
        <p:spPr>
          <a:xfrm flipH="1">
            <a:off x="3647565" y="2049780"/>
            <a:ext cx="2306762" cy="400370"/>
          </a:xfrm>
          <a:prstGeom prst="flowChartOnlineStorag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GB" dirty="0" err="1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TResult</a:t>
            </a:r>
            <a:endParaRPr lang="en-GB" dirty="0">
              <a:solidFill>
                <a:schemeClr val="tx1"/>
              </a:solidFill>
              <a:latin typeface="Fira Code Medium" panose="020B0609050000020004" pitchFamily="49" charset="0"/>
              <a:ea typeface="Fira Code Medium" panose="020B0609050000020004" pitchFamily="49" charset="0"/>
            </a:endParaRPr>
          </a:p>
        </p:txBody>
      </p:sp>
      <p:sp>
        <p:nvSpPr>
          <p:cNvPr id="14" name="Flussdiagramm: Gespeicherte Daten 13"/>
          <p:cNvSpPr/>
          <p:nvPr/>
        </p:nvSpPr>
        <p:spPr>
          <a:xfrm flipH="1">
            <a:off x="359883" y="4742130"/>
            <a:ext cx="1613697" cy="244150"/>
          </a:xfrm>
          <a:prstGeom prst="flowChartOnlineStorag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0000" lnSpcReduction="20000"/>
          </a:bodyPr>
          <a:lstStyle/>
          <a:p>
            <a:pPr algn="ctr"/>
            <a:r>
              <a:rPr lang="en-GB" sz="900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ValueNotifier</a:t>
            </a:r>
            <a:r>
              <a:rPr lang="en-GB" sz="900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&lt;</a:t>
            </a:r>
            <a:r>
              <a:rPr lang="en-GB" sz="900" dirty="0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type</a:t>
            </a:r>
            <a:r>
              <a:rPr lang="en-GB" sz="900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&gt;</a:t>
            </a:r>
            <a:endParaRPr lang="en-GB" sz="300" dirty="0">
              <a:solidFill>
                <a:schemeClr val="tx1"/>
              </a:solidFill>
              <a:latin typeface="Fira Code Medium" panose="020B0609050000020004" pitchFamily="49" charset="0"/>
              <a:ea typeface="Fira Code Medium" panose="020B06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369477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812</Words>
  <Application>Microsoft Office PowerPoint</Application>
  <PresentationFormat>Bildschirmpräsentation (16:9)</PresentationFormat>
  <Paragraphs>123</Paragraphs>
  <Slides>17</Slides>
  <Notes>12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2" baseType="lpstr">
      <vt:lpstr>Montserrat</vt:lpstr>
      <vt:lpstr>Fira Code Medium</vt:lpstr>
      <vt:lpstr>Arial</vt:lpstr>
      <vt:lpstr>Lato</vt:lpstr>
      <vt:lpstr>Focus</vt:lpstr>
      <vt:lpstr>RVMS A practical reactive architecture for Flutter</vt:lpstr>
      <vt:lpstr>Why another architecture?</vt:lpstr>
      <vt:lpstr>Goals of R(x)VMS</vt:lpstr>
      <vt:lpstr>PowerPoint-Präsentation</vt:lpstr>
      <vt:lpstr>Interactions inside an RVMS App</vt:lpstr>
      <vt:lpstr>Building blocks: ServiceLocator GetIt</vt:lpstr>
      <vt:lpstr>Everything gets easier with GetMixin</vt:lpstr>
      <vt:lpstr>Building blocks: Commands</vt:lpstr>
      <vt:lpstr>Building blocks: Commands</vt:lpstr>
      <vt:lpstr>Building blocks: Commands</vt:lpstr>
      <vt:lpstr>Building blocks: Commands</vt:lpstr>
      <vt:lpstr>A command  in motion </vt:lpstr>
      <vt:lpstr>Let‘s see some code</vt:lpstr>
      <vt:lpstr>Project structure</vt:lpstr>
      <vt:lpstr>The self responsible Widget</vt:lpstr>
      <vt:lpstr>Resources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Flutter 101</dc:title>
  <dc:creator>Thomas Burkhart</dc:creator>
  <cp:lastModifiedBy>Thomas Burkhart</cp:lastModifiedBy>
  <cp:revision>146</cp:revision>
  <dcterms:modified xsi:type="dcterms:W3CDTF">2023-04-22T14:26:50Z</dcterms:modified>
</cp:coreProperties>
</file>